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gif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3F72B-708A-4DC5-B0E1-16E5BB4E8C4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996B3EF7-494A-40F9-821D-74692BC79B09}">
      <dgm:prSet phldrT="[Text]" custT="1"/>
      <dgm:spPr/>
      <dgm:t>
        <a:bodyPr/>
        <a:lstStyle/>
        <a:p>
          <a:r>
            <a:rPr lang="en-US" sz="2400" b="1" u="sng" dirty="0" smtClean="0">
              <a:solidFill>
                <a:schemeClr val="tx1"/>
              </a:solidFill>
            </a:rPr>
            <a:t>Element</a:t>
          </a:r>
        </a:p>
        <a:p>
          <a:r>
            <a:rPr lang="en-US" sz="2000" b="1" dirty="0" smtClean="0">
              <a:solidFill>
                <a:schemeClr val="tx1"/>
              </a:solidFill>
            </a:rPr>
            <a:t>Simplest substances</a:t>
          </a:r>
        </a:p>
        <a:p>
          <a:r>
            <a:rPr lang="en-US" sz="2000" b="1" dirty="0" smtClean="0">
              <a:solidFill>
                <a:schemeClr val="tx1"/>
              </a:solidFill>
            </a:rPr>
            <a:t>Made of </a:t>
          </a:r>
          <a:r>
            <a:rPr lang="en-US" sz="2000" b="1" dirty="0" err="1" smtClean="0">
              <a:solidFill>
                <a:schemeClr val="tx1"/>
              </a:solidFill>
            </a:rPr>
            <a:t>atoms;cannot</a:t>
          </a:r>
          <a:r>
            <a:rPr lang="en-US" sz="2000" b="1" dirty="0" smtClean="0">
              <a:solidFill>
                <a:schemeClr val="tx1"/>
              </a:solidFill>
            </a:rPr>
            <a:t> be broken down</a:t>
          </a:r>
          <a:endParaRPr lang="en-US" sz="2000" b="1" dirty="0">
            <a:solidFill>
              <a:schemeClr val="tx1"/>
            </a:solidFill>
          </a:endParaRPr>
        </a:p>
      </dgm:t>
    </dgm:pt>
    <dgm:pt modelId="{0E02D115-7B47-4514-AA00-61BF68796F96}" type="parTrans" cxnId="{DC9A552A-B7E7-42C5-8D54-AF9569AC62F5}">
      <dgm:prSet/>
      <dgm:spPr/>
    </dgm:pt>
    <dgm:pt modelId="{E21EFAC5-96F1-4988-A03E-46342366FB0F}" type="sibTrans" cxnId="{DC9A552A-B7E7-42C5-8D54-AF9569AC62F5}">
      <dgm:prSet/>
      <dgm:spPr/>
    </dgm:pt>
    <dgm:pt modelId="{BF6E2A9C-74FD-485F-A92F-33FBD919C374}">
      <dgm:prSet phldrT="[Text]"/>
      <dgm:spPr/>
      <dgm:t>
        <a:bodyPr/>
        <a:lstStyle/>
        <a:p>
          <a:r>
            <a:rPr lang="en-US" b="1" u="sng" dirty="0" smtClean="0">
              <a:solidFill>
                <a:srgbClr val="0070C0"/>
              </a:solidFill>
            </a:rPr>
            <a:t>Compound</a:t>
          </a:r>
        </a:p>
        <a:p>
          <a:r>
            <a:rPr lang="en-US" b="1" u="none" dirty="0" smtClean="0">
              <a:solidFill>
                <a:srgbClr val="0070C0"/>
              </a:solidFill>
            </a:rPr>
            <a:t>Two or more elements combined by bonding; have own properties</a:t>
          </a:r>
        </a:p>
        <a:p>
          <a:r>
            <a:rPr lang="en-US" b="1" u="none" dirty="0" smtClean="0">
              <a:solidFill>
                <a:srgbClr val="0070C0"/>
              </a:solidFill>
            </a:rPr>
            <a:t>Form molecules</a:t>
          </a:r>
        </a:p>
      </dgm:t>
    </dgm:pt>
    <dgm:pt modelId="{72AE25F3-A15E-47E6-BEF8-7F2627EB896B}" type="parTrans" cxnId="{AAA29AF7-5967-4C7A-ADB8-C98416A4112E}">
      <dgm:prSet/>
      <dgm:spPr/>
    </dgm:pt>
    <dgm:pt modelId="{2AB77299-0139-42AE-B022-60F13D257741}" type="sibTrans" cxnId="{AAA29AF7-5967-4C7A-ADB8-C98416A4112E}">
      <dgm:prSet/>
      <dgm:spPr/>
    </dgm:pt>
    <dgm:pt modelId="{8358C95A-34F2-4242-91A9-D18589273386}">
      <dgm:prSet phldrT="[Text]"/>
      <dgm:spPr/>
      <dgm:t>
        <a:bodyPr/>
        <a:lstStyle/>
        <a:p>
          <a:r>
            <a:rPr lang="en-US" b="1" u="sng" dirty="0" smtClean="0">
              <a:solidFill>
                <a:srgbClr val="FF0000"/>
              </a:solidFill>
            </a:rPr>
            <a:t>Mixture</a:t>
          </a:r>
        </a:p>
        <a:p>
          <a:r>
            <a:rPr lang="en-US" b="1" u="none" dirty="0" smtClean="0">
              <a:solidFill>
                <a:srgbClr val="FF0000"/>
              </a:solidFill>
            </a:rPr>
            <a:t>Two or more substances physically combined; most mixtures can be separated</a:t>
          </a:r>
          <a:endParaRPr lang="en-US" b="1" u="none" dirty="0">
            <a:solidFill>
              <a:srgbClr val="FF0000"/>
            </a:solidFill>
          </a:endParaRPr>
        </a:p>
      </dgm:t>
    </dgm:pt>
    <dgm:pt modelId="{1824ECE6-B8E1-4484-8E6A-4B95214D6D87}" type="parTrans" cxnId="{2B2AABB8-889B-44E1-9BC6-0B58D2B385CD}">
      <dgm:prSet/>
      <dgm:spPr/>
    </dgm:pt>
    <dgm:pt modelId="{7F990F32-3450-4001-8897-80A3138DAE80}" type="sibTrans" cxnId="{2B2AABB8-889B-44E1-9BC6-0B58D2B385CD}">
      <dgm:prSet/>
      <dgm:spPr/>
    </dgm:pt>
    <dgm:pt modelId="{5FE13D20-2364-417F-A9FF-898EF1658234}" type="pres">
      <dgm:prSet presAssocID="{A413F72B-708A-4DC5-B0E1-16E5BB4E8C4A}" presName="Name0" presStyleCnt="0">
        <dgm:presLayoutVars>
          <dgm:dir/>
          <dgm:resizeHandles val="exact"/>
        </dgm:presLayoutVars>
      </dgm:prSet>
      <dgm:spPr/>
    </dgm:pt>
    <dgm:pt modelId="{6938FCAE-4FB2-4837-B069-585368830F00}" type="pres">
      <dgm:prSet presAssocID="{A413F72B-708A-4DC5-B0E1-16E5BB4E8C4A}" presName="bkgdShp" presStyleLbl="alignAccFollowNode1" presStyleIdx="0" presStyleCnt="1"/>
      <dgm:spPr/>
    </dgm:pt>
    <dgm:pt modelId="{30BA1C65-44E4-457E-A953-AE8B12FD3167}" type="pres">
      <dgm:prSet presAssocID="{A413F72B-708A-4DC5-B0E1-16E5BB4E8C4A}" presName="linComp" presStyleCnt="0"/>
      <dgm:spPr/>
    </dgm:pt>
    <dgm:pt modelId="{D136BAA6-076C-43CB-A68D-02B152EBE1D4}" type="pres">
      <dgm:prSet presAssocID="{996B3EF7-494A-40F9-821D-74692BC79B09}" presName="compNode" presStyleCnt="0"/>
      <dgm:spPr/>
    </dgm:pt>
    <dgm:pt modelId="{96357C92-F983-4913-95AF-A2FE1CA8C03B}" type="pres">
      <dgm:prSet presAssocID="{996B3EF7-494A-40F9-821D-74692BC79B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A589D1-F30D-470B-9F05-2C98AA289D92}" type="pres">
      <dgm:prSet presAssocID="{996B3EF7-494A-40F9-821D-74692BC79B09}" presName="invisiNode" presStyleLbl="node1" presStyleIdx="0" presStyleCnt="3"/>
      <dgm:spPr/>
    </dgm:pt>
    <dgm:pt modelId="{9018620C-F6F7-47A3-830C-C03AE7559C3E}" type="pres">
      <dgm:prSet presAssocID="{996B3EF7-494A-40F9-821D-74692BC79B09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42E9EFE-4D8C-4F78-82DE-73BB5B4D0311}" type="pres">
      <dgm:prSet presAssocID="{E21EFAC5-96F1-4988-A03E-46342366FB0F}" presName="sibTrans" presStyleLbl="sibTrans2D1" presStyleIdx="0" presStyleCnt="0"/>
      <dgm:spPr/>
    </dgm:pt>
    <dgm:pt modelId="{AB538629-AEF3-443A-BCF5-370E7720074C}" type="pres">
      <dgm:prSet presAssocID="{BF6E2A9C-74FD-485F-A92F-33FBD919C374}" presName="compNode" presStyleCnt="0"/>
      <dgm:spPr/>
    </dgm:pt>
    <dgm:pt modelId="{3DAB1975-7444-4575-89F1-21B83C5AF1AC}" type="pres">
      <dgm:prSet presAssocID="{BF6E2A9C-74FD-485F-A92F-33FBD919C37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C8C148-8470-4568-8F0A-0E28A8B1D029}" type="pres">
      <dgm:prSet presAssocID="{BF6E2A9C-74FD-485F-A92F-33FBD919C374}" presName="invisiNode" presStyleLbl="node1" presStyleIdx="1" presStyleCnt="3"/>
      <dgm:spPr/>
    </dgm:pt>
    <dgm:pt modelId="{5607F30D-16EC-404A-98FD-33C33E7E6FA2}" type="pres">
      <dgm:prSet presAssocID="{BF6E2A9C-74FD-485F-A92F-33FBD919C374}" presName="imagNode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34B901-C0EA-408F-A87E-C1C35EA84A58}" type="pres">
      <dgm:prSet presAssocID="{2AB77299-0139-42AE-B022-60F13D257741}" presName="sibTrans" presStyleLbl="sibTrans2D1" presStyleIdx="0" presStyleCnt="0"/>
      <dgm:spPr/>
    </dgm:pt>
    <dgm:pt modelId="{95739418-FAF5-46AD-B3A9-845070E6315B}" type="pres">
      <dgm:prSet presAssocID="{8358C95A-34F2-4242-91A9-D18589273386}" presName="compNode" presStyleCnt="0"/>
      <dgm:spPr/>
    </dgm:pt>
    <dgm:pt modelId="{8E51EC77-953E-496C-B941-6A7DA4E742C5}" type="pres">
      <dgm:prSet presAssocID="{8358C95A-34F2-4242-91A9-D1858927338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D851A-7EA2-46BD-BD0E-0D979D640AB6}" type="pres">
      <dgm:prSet presAssocID="{8358C95A-34F2-4242-91A9-D18589273386}" presName="invisiNode" presStyleLbl="node1" presStyleIdx="2" presStyleCnt="3"/>
      <dgm:spPr/>
    </dgm:pt>
    <dgm:pt modelId="{EF5C5D0B-A541-4E15-9F15-AC44A17B4B80}" type="pres">
      <dgm:prSet presAssocID="{8358C95A-34F2-4242-91A9-D18589273386}" presName="imagNode" presStyleLbl="fgImgPlace1" presStyleIdx="2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27F60D21-4895-4E10-BAC2-50F8E3892D24}" type="presOf" srcId="{2AB77299-0139-42AE-B022-60F13D257741}" destId="{BB34B901-C0EA-408F-A87E-C1C35EA84A58}" srcOrd="0" destOrd="0" presId="urn:microsoft.com/office/officeart/2005/8/layout/pList2"/>
    <dgm:cxn modelId="{2B2AABB8-889B-44E1-9BC6-0B58D2B385CD}" srcId="{A413F72B-708A-4DC5-B0E1-16E5BB4E8C4A}" destId="{8358C95A-34F2-4242-91A9-D18589273386}" srcOrd="2" destOrd="0" parTransId="{1824ECE6-B8E1-4484-8E6A-4B95214D6D87}" sibTransId="{7F990F32-3450-4001-8897-80A3138DAE80}"/>
    <dgm:cxn modelId="{E778A84C-B2CF-4872-BB76-7BE32389AE9D}" type="presOf" srcId="{E21EFAC5-96F1-4988-A03E-46342366FB0F}" destId="{342E9EFE-4D8C-4F78-82DE-73BB5B4D0311}" srcOrd="0" destOrd="0" presId="urn:microsoft.com/office/officeart/2005/8/layout/pList2"/>
    <dgm:cxn modelId="{DC9A552A-B7E7-42C5-8D54-AF9569AC62F5}" srcId="{A413F72B-708A-4DC5-B0E1-16E5BB4E8C4A}" destId="{996B3EF7-494A-40F9-821D-74692BC79B09}" srcOrd="0" destOrd="0" parTransId="{0E02D115-7B47-4514-AA00-61BF68796F96}" sibTransId="{E21EFAC5-96F1-4988-A03E-46342366FB0F}"/>
    <dgm:cxn modelId="{0505FBCE-0E9F-4AEF-B6D4-ED265AF8B9C4}" type="presOf" srcId="{BF6E2A9C-74FD-485F-A92F-33FBD919C374}" destId="{3DAB1975-7444-4575-89F1-21B83C5AF1AC}" srcOrd="0" destOrd="0" presId="urn:microsoft.com/office/officeart/2005/8/layout/pList2"/>
    <dgm:cxn modelId="{21F13A71-E6B4-40ED-8FFD-B810A4AD8DBF}" type="presOf" srcId="{A413F72B-708A-4DC5-B0E1-16E5BB4E8C4A}" destId="{5FE13D20-2364-417F-A9FF-898EF1658234}" srcOrd="0" destOrd="0" presId="urn:microsoft.com/office/officeart/2005/8/layout/pList2"/>
    <dgm:cxn modelId="{AAA29AF7-5967-4C7A-ADB8-C98416A4112E}" srcId="{A413F72B-708A-4DC5-B0E1-16E5BB4E8C4A}" destId="{BF6E2A9C-74FD-485F-A92F-33FBD919C374}" srcOrd="1" destOrd="0" parTransId="{72AE25F3-A15E-47E6-BEF8-7F2627EB896B}" sibTransId="{2AB77299-0139-42AE-B022-60F13D257741}"/>
    <dgm:cxn modelId="{7345C44D-480E-49C0-AEE0-DB18CD6456AA}" type="presOf" srcId="{8358C95A-34F2-4242-91A9-D18589273386}" destId="{8E51EC77-953E-496C-B941-6A7DA4E742C5}" srcOrd="0" destOrd="0" presId="urn:microsoft.com/office/officeart/2005/8/layout/pList2"/>
    <dgm:cxn modelId="{B7C3DE59-1C5C-4C45-BECD-81C5D66ADAE2}" type="presOf" srcId="{996B3EF7-494A-40F9-821D-74692BC79B09}" destId="{96357C92-F983-4913-95AF-A2FE1CA8C03B}" srcOrd="0" destOrd="0" presId="urn:microsoft.com/office/officeart/2005/8/layout/pList2"/>
    <dgm:cxn modelId="{D28004EE-F27C-4E8E-9DBF-F800F9D791D6}" type="presParOf" srcId="{5FE13D20-2364-417F-A9FF-898EF1658234}" destId="{6938FCAE-4FB2-4837-B069-585368830F00}" srcOrd="0" destOrd="0" presId="urn:microsoft.com/office/officeart/2005/8/layout/pList2"/>
    <dgm:cxn modelId="{A7D84AF8-E59F-41D4-A9F3-F6C5CD5C9DB6}" type="presParOf" srcId="{5FE13D20-2364-417F-A9FF-898EF1658234}" destId="{30BA1C65-44E4-457E-A953-AE8B12FD3167}" srcOrd="1" destOrd="0" presId="urn:microsoft.com/office/officeart/2005/8/layout/pList2"/>
    <dgm:cxn modelId="{B7520916-CD64-423F-9472-8C15A1334070}" type="presParOf" srcId="{30BA1C65-44E4-457E-A953-AE8B12FD3167}" destId="{D136BAA6-076C-43CB-A68D-02B152EBE1D4}" srcOrd="0" destOrd="0" presId="urn:microsoft.com/office/officeart/2005/8/layout/pList2"/>
    <dgm:cxn modelId="{F7594F0C-17D1-4D9E-938B-08A822BD97D8}" type="presParOf" srcId="{D136BAA6-076C-43CB-A68D-02B152EBE1D4}" destId="{96357C92-F983-4913-95AF-A2FE1CA8C03B}" srcOrd="0" destOrd="0" presId="urn:microsoft.com/office/officeart/2005/8/layout/pList2"/>
    <dgm:cxn modelId="{95754733-F603-48CB-972A-6CE0CEC5ACE4}" type="presParOf" srcId="{D136BAA6-076C-43CB-A68D-02B152EBE1D4}" destId="{57A589D1-F30D-470B-9F05-2C98AA289D92}" srcOrd="1" destOrd="0" presId="urn:microsoft.com/office/officeart/2005/8/layout/pList2"/>
    <dgm:cxn modelId="{8BF424A0-0DE8-4D16-A7C9-716068FA6875}" type="presParOf" srcId="{D136BAA6-076C-43CB-A68D-02B152EBE1D4}" destId="{9018620C-F6F7-47A3-830C-C03AE7559C3E}" srcOrd="2" destOrd="0" presId="urn:microsoft.com/office/officeart/2005/8/layout/pList2"/>
    <dgm:cxn modelId="{BCE232DD-BD6C-4E01-96D7-70FCCF144C72}" type="presParOf" srcId="{30BA1C65-44E4-457E-A953-AE8B12FD3167}" destId="{342E9EFE-4D8C-4F78-82DE-73BB5B4D0311}" srcOrd="1" destOrd="0" presId="urn:microsoft.com/office/officeart/2005/8/layout/pList2"/>
    <dgm:cxn modelId="{38097DE7-CCA7-440D-81C1-ECC3771623EA}" type="presParOf" srcId="{30BA1C65-44E4-457E-A953-AE8B12FD3167}" destId="{AB538629-AEF3-443A-BCF5-370E7720074C}" srcOrd="2" destOrd="0" presId="urn:microsoft.com/office/officeart/2005/8/layout/pList2"/>
    <dgm:cxn modelId="{6B9CD596-7714-4576-B7DB-2051C6D32458}" type="presParOf" srcId="{AB538629-AEF3-443A-BCF5-370E7720074C}" destId="{3DAB1975-7444-4575-89F1-21B83C5AF1AC}" srcOrd="0" destOrd="0" presId="urn:microsoft.com/office/officeart/2005/8/layout/pList2"/>
    <dgm:cxn modelId="{43A53C2F-9237-4C99-8C5C-53FE77CF632D}" type="presParOf" srcId="{AB538629-AEF3-443A-BCF5-370E7720074C}" destId="{4FC8C148-8470-4568-8F0A-0E28A8B1D029}" srcOrd="1" destOrd="0" presId="urn:microsoft.com/office/officeart/2005/8/layout/pList2"/>
    <dgm:cxn modelId="{9DD68783-FF4D-4AEF-B746-ED7E1B4E20E5}" type="presParOf" srcId="{AB538629-AEF3-443A-BCF5-370E7720074C}" destId="{5607F30D-16EC-404A-98FD-33C33E7E6FA2}" srcOrd="2" destOrd="0" presId="urn:microsoft.com/office/officeart/2005/8/layout/pList2"/>
    <dgm:cxn modelId="{16525222-3438-40AA-AC7F-23A4A15D42D6}" type="presParOf" srcId="{30BA1C65-44E4-457E-A953-AE8B12FD3167}" destId="{BB34B901-C0EA-408F-A87E-C1C35EA84A58}" srcOrd="3" destOrd="0" presId="urn:microsoft.com/office/officeart/2005/8/layout/pList2"/>
    <dgm:cxn modelId="{C516C25D-3F7E-4552-B244-5C1F7EA2DED2}" type="presParOf" srcId="{30BA1C65-44E4-457E-A953-AE8B12FD3167}" destId="{95739418-FAF5-46AD-B3A9-845070E6315B}" srcOrd="4" destOrd="0" presId="urn:microsoft.com/office/officeart/2005/8/layout/pList2"/>
    <dgm:cxn modelId="{9DB7983E-5398-4C86-90FC-E13133CD8D19}" type="presParOf" srcId="{95739418-FAF5-46AD-B3A9-845070E6315B}" destId="{8E51EC77-953E-496C-B941-6A7DA4E742C5}" srcOrd="0" destOrd="0" presId="urn:microsoft.com/office/officeart/2005/8/layout/pList2"/>
    <dgm:cxn modelId="{71B6C590-DFA3-41A0-9C42-29F779D090FB}" type="presParOf" srcId="{95739418-FAF5-46AD-B3A9-845070E6315B}" destId="{BD2D851A-7EA2-46BD-BD0E-0D979D640AB6}" srcOrd="1" destOrd="0" presId="urn:microsoft.com/office/officeart/2005/8/layout/pList2"/>
    <dgm:cxn modelId="{443EB978-F6B6-4F5D-B42B-429237A3D8FF}" type="presParOf" srcId="{95739418-FAF5-46AD-B3A9-845070E6315B}" destId="{EF5C5D0B-A541-4E15-9F15-AC44A17B4B8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38FCAE-4FB2-4837-B069-585368830F00}">
      <dsp:nvSpPr>
        <dsp:cNvPr id="0" name=""/>
        <dsp:cNvSpPr/>
      </dsp:nvSpPr>
      <dsp:spPr>
        <a:xfrm>
          <a:off x="0" y="0"/>
          <a:ext cx="8229600" cy="203668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18620C-F6F7-47A3-830C-C03AE7559C3E}">
      <dsp:nvSpPr>
        <dsp:cNvPr id="0" name=""/>
        <dsp:cNvSpPr/>
      </dsp:nvSpPr>
      <dsp:spPr>
        <a:xfrm>
          <a:off x="246887" y="271557"/>
          <a:ext cx="2417445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357C92-F983-4913-95AF-A2FE1CA8C03B}">
      <dsp:nvSpPr>
        <dsp:cNvPr id="0" name=""/>
        <dsp:cNvSpPr/>
      </dsp:nvSpPr>
      <dsp:spPr>
        <a:xfrm rot="10800000">
          <a:off x="24688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sng" kern="1200" dirty="0" smtClean="0">
              <a:solidFill>
                <a:schemeClr val="tx1"/>
              </a:solidFill>
            </a:rPr>
            <a:t>Element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Simplest substances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Made of </a:t>
          </a:r>
          <a:r>
            <a:rPr lang="en-US" sz="2000" b="1" kern="1200" dirty="0" err="1" smtClean="0">
              <a:solidFill>
                <a:schemeClr val="tx1"/>
              </a:solidFill>
            </a:rPr>
            <a:t>atoms;cannot</a:t>
          </a:r>
          <a:r>
            <a:rPr lang="en-US" sz="2000" b="1" kern="1200" dirty="0" smtClean="0">
              <a:solidFill>
                <a:schemeClr val="tx1"/>
              </a:solidFill>
            </a:rPr>
            <a:t> be broken down</a:t>
          </a:r>
          <a:endParaRPr lang="en-US" sz="2000" b="1" kern="1200" dirty="0">
            <a:solidFill>
              <a:schemeClr val="tx1"/>
            </a:solidFill>
          </a:endParaRPr>
        </a:p>
      </dsp:txBody>
      <dsp:txXfrm rot="10800000">
        <a:off x="246887" y="2036682"/>
        <a:ext cx="2417445" cy="2489279"/>
      </dsp:txXfrm>
    </dsp:sp>
    <dsp:sp modelId="{5607F30D-16EC-404A-98FD-33C33E7E6FA2}">
      <dsp:nvSpPr>
        <dsp:cNvPr id="0" name=""/>
        <dsp:cNvSpPr/>
      </dsp:nvSpPr>
      <dsp:spPr>
        <a:xfrm>
          <a:off x="2906077" y="271557"/>
          <a:ext cx="2417445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AB1975-7444-4575-89F1-21B83C5AF1AC}">
      <dsp:nvSpPr>
        <dsp:cNvPr id="0" name=""/>
        <dsp:cNvSpPr/>
      </dsp:nvSpPr>
      <dsp:spPr>
        <a:xfrm rot="10800000">
          <a:off x="290607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sng" kern="1200" dirty="0" smtClean="0">
              <a:solidFill>
                <a:srgbClr val="0070C0"/>
              </a:solidFill>
            </a:rPr>
            <a:t>Compound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dirty="0" smtClean="0">
              <a:solidFill>
                <a:srgbClr val="0070C0"/>
              </a:solidFill>
            </a:rPr>
            <a:t>Two or more elements combined by bonding; have own properties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dirty="0" smtClean="0">
              <a:solidFill>
                <a:srgbClr val="0070C0"/>
              </a:solidFill>
            </a:rPr>
            <a:t>Form molecules</a:t>
          </a:r>
        </a:p>
      </dsp:txBody>
      <dsp:txXfrm rot="10800000">
        <a:off x="2906077" y="2036682"/>
        <a:ext cx="2417445" cy="2489279"/>
      </dsp:txXfrm>
    </dsp:sp>
    <dsp:sp modelId="{EF5C5D0B-A541-4E15-9F15-AC44A17B4B80}">
      <dsp:nvSpPr>
        <dsp:cNvPr id="0" name=""/>
        <dsp:cNvSpPr/>
      </dsp:nvSpPr>
      <dsp:spPr>
        <a:xfrm>
          <a:off x="5565267" y="271557"/>
          <a:ext cx="2417445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1EC77-953E-496C-B941-6A7DA4E742C5}">
      <dsp:nvSpPr>
        <dsp:cNvPr id="0" name=""/>
        <dsp:cNvSpPr/>
      </dsp:nvSpPr>
      <dsp:spPr>
        <a:xfrm rot="10800000">
          <a:off x="556526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sng" kern="1200" dirty="0" smtClean="0">
              <a:solidFill>
                <a:srgbClr val="FF0000"/>
              </a:solidFill>
            </a:rPr>
            <a:t>Mixture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dirty="0" smtClean="0">
              <a:solidFill>
                <a:srgbClr val="FF0000"/>
              </a:solidFill>
            </a:rPr>
            <a:t>Two or more substances physically combined; most mixtures can be separated</a:t>
          </a:r>
          <a:endParaRPr lang="en-US" sz="1900" b="1" u="none" kern="1200" dirty="0">
            <a:solidFill>
              <a:srgbClr val="FF0000"/>
            </a:solidFill>
          </a:endParaRPr>
        </a:p>
      </dsp:txBody>
      <dsp:txXfrm rot="10800000">
        <a:off x="5565267" y="2036682"/>
        <a:ext cx="2417445" cy="2489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409F2AD-4E60-485C-B12A-F139194C0EF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37D8C06-0F1D-4BB4-83E0-6CB1FA9A0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pic>
        <p:nvPicPr>
          <p:cNvPr id="4" name="Picture 3" descr="ato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200400"/>
            <a:ext cx="32766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B0F0"/>
                </a:solidFill>
              </a:rPr>
              <a:t>More on Mixtures</a:t>
            </a:r>
            <a:endParaRPr lang="en-US" sz="5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Mixtures can be liquid, solid or gaseous.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Liquid</a:t>
            </a:r>
            <a:r>
              <a:rPr lang="en-US" dirty="0" smtClean="0"/>
              <a:t>		</a:t>
            </a:r>
            <a:r>
              <a:rPr lang="en-US" b="1" u="sng" dirty="0" smtClean="0"/>
              <a:t>Solid</a:t>
            </a:r>
            <a:r>
              <a:rPr lang="en-US" dirty="0" smtClean="0"/>
              <a:t>		</a:t>
            </a:r>
            <a:r>
              <a:rPr lang="en-US" b="1" u="sng" dirty="0" smtClean="0"/>
              <a:t>Gaseous</a:t>
            </a:r>
          </a:p>
          <a:p>
            <a:pPr>
              <a:buNone/>
            </a:pPr>
            <a:r>
              <a:rPr lang="en-US" dirty="0" smtClean="0"/>
              <a:t>Salt water		brass		air</a:t>
            </a:r>
          </a:p>
          <a:p>
            <a:pPr>
              <a:buNone/>
            </a:pPr>
            <a:r>
              <a:rPr lang="en-US" dirty="0" smtClean="0"/>
              <a:t>Soda		concrete		diving tanks</a:t>
            </a:r>
          </a:p>
          <a:p>
            <a:pPr>
              <a:buNone/>
            </a:pPr>
            <a:r>
              <a:rPr lang="en-US" dirty="0" smtClean="0"/>
              <a:t>Shampoo		pewter		</a:t>
            </a:r>
            <a:endParaRPr lang="en-US" dirty="0"/>
          </a:p>
        </p:txBody>
      </p:sp>
      <p:pic>
        <p:nvPicPr>
          <p:cNvPr id="4" name="Picture 3" descr="hetero mix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724400"/>
            <a:ext cx="17526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etero mix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24400"/>
            <a:ext cx="1447800" cy="193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hetero mix 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4648200"/>
            <a:ext cx="2503714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Mixtures can be separated</a:t>
            </a:r>
            <a:endParaRPr lang="en-US" dirty="0"/>
          </a:p>
        </p:txBody>
      </p:sp>
      <p:pic>
        <p:nvPicPr>
          <p:cNvPr id="4" name="Content Placeholder 3" descr="act distillation p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2438400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istillation app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1752600"/>
            <a:ext cx="5105400" cy="3200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05326" y="5181600"/>
            <a:ext cx="4030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Distillation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CC00"/>
                </a:solidFill>
              </a:rPr>
              <a:t>Evaporation</a:t>
            </a:r>
            <a:endParaRPr lang="en-US" sz="5400" dirty="0">
              <a:solidFill>
                <a:srgbClr val="FFCC00"/>
              </a:solidFill>
            </a:endParaRPr>
          </a:p>
        </p:txBody>
      </p:sp>
      <p:pic>
        <p:nvPicPr>
          <p:cNvPr id="4" name="Content Placeholder 3" descr="boiling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199" y="2057400"/>
            <a:ext cx="2922137" cy="3581400"/>
          </a:xfrm>
        </p:spPr>
      </p:pic>
      <p:pic>
        <p:nvPicPr>
          <p:cNvPr id="5" name="Picture 4" descr="salt left behin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2133600"/>
            <a:ext cx="3048000" cy="3429000"/>
          </a:xfrm>
          <a:prstGeom prst="rect">
            <a:avLst/>
          </a:prstGeom>
        </p:spPr>
      </p:pic>
      <p:sp>
        <p:nvSpPr>
          <p:cNvPr id="6" name="Notched Right Arrow 5"/>
          <p:cNvSpPr/>
          <p:nvPr/>
        </p:nvSpPr>
        <p:spPr>
          <a:xfrm>
            <a:off x="2438400" y="3581400"/>
            <a:ext cx="2514600" cy="83820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F0"/>
                </a:solidFill>
              </a:rPr>
              <a:t>Filtration</a:t>
            </a:r>
            <a:endParaRPr lang="en-US" sz="6000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fi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524000"/>
            <a:ext cx="3941445" cy="47775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lab group will be given a mixture.  Your challenge will be to separate the mixture into its component parts.  You will also calculate the percentage (by mass) for each component.  </a:t>
            </a:r>
          </a:p>
          <a:p>
            <a:r>
              <a:rPr lang="en-US" dirty="0" smtClean="0"/>
              <a:t>Your mixture will contain: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sand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salt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gravel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sawdust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Matter is anything that has mass and takes up space.</a:t>
            </a:r>
          </a:p>
          <a:p>
            <a:endParaRPr lang="en-US" dirty="0" smtClean="0"/>
          </a:p>
          <a:p>
            <a:r>
              <a:rPr lang="en-US" dirty="0" smtClean="0"/>
              <a:t>Every form of matter has two kinds of properties.</a:t>
            </a:r>
          </a:p>
          <a:p>
            <a:pPr>
              <a:buNone/>
            </a:pPr>
            <a:r>
              <a:rPr lang="en-US" dirty="0" smtClean="0"/>
              <a:t>		1) physical</a:t>
            </a:r>
          </a:p>
          <a:p>
            <a:pPr>
              <a:buNone/>
            </a:pPr>
            <a:r>
              <a:rPr lang="en-US" dirty="0" smtClean="0"/>
              <a:t>		2) chemical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6280"/>
          </a:xfrm>
        </p:spPr>
        <p:txBody>
          <a:bodyPr/>
          <a:lstStyle/>
          <a:p>
            <a:r>
              <a:rPr lang="en-US" dirty="0" smtClean="0"/>
              <a:t>Physical properties are characteristics that can be observed without changing it to another type of substance.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Examples</a:t>
            </a:r>
            <a:r>
              <a:rPr lang="en-US" dirty="0" smtClean="0"/>
              <a:t>:  boiling point, density, mass, solubility, color, luster, hardness, odor, length, texture </a:t>
            </a:r>
            <a:endParaRPr lang="en-US" dirty="0"/>
          </a:p>
        </p:txBody>
      </p:sp>
      <p:pic>
        <p:nvPicPr>
          <p:cNvPr id="4" name="Picture 3" descr="boili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4648200"/>
            <a:ext cx="1562100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omog mix 4 sil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4648200"/>
            <a:ext cx="18288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balanc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5105400"/>
            <a:ext cx="3124200" cy="1511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properties are characteristics of matter that describe its ability to change into a different substance.</a:t>
            </a:r>
          </a:p>
          <a:p>
            <a:r>
              <a:rPr lang="en-US" b="1" u="sng" dirty="0" smtClean="0">
                <a:solidFill>
                  <a:srgbClr val="92D050"/>
                </a:solidFill>
              </a:rPr>
              <a:t>Examples</a:t>
            </a:r>
            <a:r>
              <a:rPr lang="en-US" dirty="0" smtClean="0"/>
              <a:t>:  flammability, corrosive, oxidizes, does NOT react (</a:t>
            </a:r>
            <a:r>
              <a:rPr lang="en-US" dirty="0" err="1" smtClean="0"/>
              <a:t>unreactive</a:t>
            </a:r>
            <a:r>
              <a:rPr lang="en-US" dirty="0" smtClean="0"/>
              <a:t>), rusts, tarnishes, </a:t>
            </a:r>
            <a:r>
              <a:rPr lang="en-US" dirty="0" err="1" smtClean="0"/>
              <a:t>combustable</a:t>
            </a:r>
            <a:endParaRPr lang="en-US" dirty="0" smtClean="0"/>
          </a:p>
        </p:txBody>
      </p:sp>
      <p:pic>
        <p:nvPicPr>
          <p:cNvPr id="4" name="Picture 3" descr="burning w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24400"/>
            <a:ext cx="23368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usting ir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724400"/>
            <a:ext cx="23368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orrosive sig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4724400"/>
            <a:ext cx="1913504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Matter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silver element coi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8200" y="1981200"/>
            <a:ext cx="2209800" cy="1371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>
                    <a:lumMod val="95000"/>
                  </a:schemeClr>
                </a:solidFill>
              </a:rPr>
              <a:t>Mixture vs. compound</a:t>
            </a:r>
            <a:endParaRPr lang="en-US" sz="54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Content Placeholder 3" descr="mixture vs comp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828800"/>
            <a:ext cx="6629400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C000"/>
                </a:solidFill>
              </a:rPr>
              <a:t>Elements vs. Compounds</a:t>
            </a:r>
            <a:endParaRPr lang="en-US" sz="4800" dirty="0">
              <a:solidFill>
                <a:srgbClr val="FFC000"/>
              </a:solidFill>
            </a:endParaRPr>
          </a:p>
        </p:txBody>
      </p:sp>
      <p:pic>
        <p:nvPicPr>
          <p:cNvPr id="4" name="Content Placeholder 3" descr="ele vs. compd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048986"/>
            <a:ext cx="7543800" cy="4428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Two types of Mixtures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FF00"/>
                </a:solidFill>
              </a:rPr>
              <a:t>Heterogeneous Mixtures</a:t>
            </a:r>
            <a:r>
              <a:rPr lang="en-US" dirty="0" smtClean="0"/>
              <a:t>:  substances are not uniformly mixed;  different substances can be seen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>
                <a:solidFill>
                  <a:srgbClr val="92D050"/>
                </a:solidFill>
              </a:rPr>
              <a:t>Homogeneous Mixtures</a:t>
            </a:r>
            <a:r>
              <a:rPr lang="en-US" dirty="0" smtClean="0"/>
              <a:t>:  substances are evenly mixed; cannot see different parts; also called </a:t>
            </a:r>
            <a:r>
              <a:rPr lang="en-US" u="sng" dirty="0" smtClean="0"/>
              <a:t>SOLUTIONS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homog mix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4876800"/>
            <a:ext cx="24384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italian dress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2590800"/>
            <a:ext cx="2667000" cy="1588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luckey\Pictures\phy chem changes\matter 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153400" cy="609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116</TotalTime>
  <Words>254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Foundry</vt:lpstr>
      <vt:lpstr>INTRODUCTION TO MATTER</vt:lpstr>
      <vt:lpstr>What is Matter?</vt:lpstr>
      <vt:lpstr>Physical Properties</vt:lpstr>
      <vt:lpstr>Chemical Properties</vt:lpstr>
      <vt:lpstr>Classification of Matter</vt:lpstr>
      <vt:lpstr>Mixture vs. compound</vt:lpstr>
      <vt:lpstr>Elements vs. Compounds</vt:lpstr>
      <vt:lpstr>Two types of Mixtures</vt:lpstr>
      <vt:lpstr>Slide 9</vt:lpstr>
      <vt:lpstr>More on Mixtures</vt:lpstr>
      <vt:lpstr>Mixtures can be separated</vt:lpstr>
      <vt:lpstr>Evaporation</vt:lpstr>
      <vt:lpstr>Filtration</vt:lpstr>
      <vt:lpstr>Lab Challenge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MATTER</dc:title>
  <dc:creator>jluckey</dc:creator>
  <cp:lastModifiedBy>jluckey</cp:lastModifiedBy>
  <cp:revision>5</cp:revision>
  <dcterms:created xsi:type="dcterms:W3CDTF">2012-07-24T19:05:49Z</dcterms:created>
  <dcterms:modified xsi:type="dcterms:W3CDTF">2012-07-27T19:39:45Z</dcterms:modified>
</cp:coreProperties>
</file>